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6" r:id="rId2"/>
    <p:sldMasterId id="2147483707" r:id="rId3"/>
  </p:sldMasterIdLst>
  <p:notesMasterIdLst>
    <p:notesMasterId r:id="rId56"/>
  </p:notesMasterIdLst>
  <p:sldIdLst>
    <p:sldId id="257" r:id="rId4"/>
    <p:sldId id="258" r:id="rId5"/>
    <p:sldId id="31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13" r:id="rId20"/>
    <p:sldId id="314" r:id="rId21"/>
    <p:sldId id="273" r:id="rId22"/>
    <p:sldId id="318" r:id="rId23"/>
    <p:sldId id="317" r:id="rId24"/>
    <p:sldId id="275" r:id="rId25"/>
    <p:sldId id="320" r:id="rId26"/>
    <p:sldId id="321" r:id="rId27"/>
    <p:sldId id="322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278" r:id="rId39"/>
    <p:sldId id="280" r:id="rId40"/>
    <p:sldId id="281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300" r:id="rId53"/>
    <p:sldId id="302" r:id="rId54"/>
    <p:sldId id="303" r:id="rId55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24">
          <p15:clr>
            <a:srgbClr val="A4A3A4"/>
          </p15:clr>
        </p15:guide>
        <p15:guide id="2" pos="380">
          <p15:clr>
            <a:srgbClr val="9AA0A6"/>
          </p15:clr>
        </p15:guide>
        <p15:guide id="3" orient="horz" pos="2041">
          <p15:clr>
            <a:srgbClr val="9AA0A6"/>
          </p15:clr>
        </p15:guide>
        <p15:guide id="4" orient="horz" pos="2169">
          <p15:clr>
            <a:srgbClr val="9AA0A6"/>
          </p15:clr>
        </p15:guide>
        <p15:guide id="5" pos="33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9E00E-254B-42B5-9FED-D0DB1D54CBD8}">
  <a:tblStyle styleId="{9F59E00E-254B-42B5-9FED-D0DB1D54C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1"/>
    <p:restoredTop sz="97146"/>
  </p:normalViewPr>
  <p:slideViewPr>
    <p:cSldViewPr snapToGrid="0">
      <p:cViewPr varScale="1">
        <p:scale>
          <a:sx n="212" d="100"/>
          <a:sy n="212" d="100"/>
        </p:scale>
        <p:origin x="184" y="272"/>
      </p:cViewPr>
      <p:guideLst>
        <p:guide pos="1724"/>
        <p:guide pos="380"/>
        <p:guide orient="horz" pos="2041"/>
        <p:guide orient="horz" pos="2169"/>
        <p:guide pos="3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baa635cc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2baa635cc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топовых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aa635cc9_0_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2baa635cc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60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61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8a1700b9f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8a1700b9f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016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534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1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151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648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715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357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219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74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24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078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83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773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f29b9fb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f29b9fb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a1700b9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a1700b9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3a707456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3a707456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baa635cc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2baa635cc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2bd0bd14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2bd0bd14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f2804eb9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7f2804eb9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f2804eb9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f2804eb9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7f2804eb9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7f2804eb9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7f2804eb9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7f2804eb9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7f2804eb9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7f2804eb9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f6222e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f6222e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f29b9fb2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f29b9fb2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635cc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baa635cc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Давайте поближе познакомимся с ОТУС.</a:t>
            </a:r>
            <a:endParaRPr sz="14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ОТУС задумывался как компания, которая позволяет обучаться у опытных специалистов высокого уровня в различных областях IT, каждого из которых мы обучаем, как эффективно преподавать.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Мы сторонники обучения у практиков, а не теоретиков, поэтому все наши преподаватели являются действующими специалистами, что позволяет им постоянно быть в курсе лучших решений и оперативно дополнять программу необходимыми изменениями.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Изначально мы создавали курсы для повышения квалификации действующих специалистов в области IT, но стали получать множество запросов на обучение с нуля, поэтому сейчас мы даем возможность любому замотивированному человеку освоить специальность в области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05d12f47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 связи с тем, что 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Программы курсов в OTUS разрабатываются на основе того, что требуется на данный момент на кадровом рынке в топовые компании. </a:t>
            </a:r>
            <a:endParaRPr/>
          </a:p>
        </p:txBody>
      </p:sp>
      <p:sp>
        <p:nvSpPr>
          <p:cNvPr id="339" name="Google Shape;339;gf305d12f4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3" name="Google Shape;15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4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3" name="Google Shape;21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0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Machine Learning Advanced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Pipelines</a:t>
            </a:r>
            <a:endParaRPr sz="6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1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71"/>
          <p:cNvSpPr txBox="1">
            <a:spLocks noGrp="1"/>
          </p:cNvSpPr>
          <p:nvPr>
            <p:ph type="subTitle" idx="4294967295"/>
          </p:nvPr>
        </p:nvSpPr>
        <p:spPr>
          <a:xfrm>
            <a:off x="540725" y="977775"/>
            <a:ext cx="69585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solidFill>
                  <a:srgbClr val="FF7700"/>
                </a:solidFill>
              </a:rPr>
              <a:t>Обучение специалистов разных грейдов: junior, middle, senior, lead</a:t>
            </a:r>
            <a:endParaRPr sz="1400" b="1">
              <a:solidFill>
                <a:srgbClr val="FF7700"/>
              </a:solidFill>
            </a:endParaRPr>
          </a:p>
        </p:txBody>
      </p:sp>
      <p:sp>
        <p:nvSpPr>
          <p:cNvPr id="351" name="Google Shape;351;p71"/>
          <p:cNvSpPr txBox="1"/>
          <p:nvPr/>
        </p:nvSpPr>
        <p:spPr>
          <a:xfrm>
            <a:off x="1776475" y="2699425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146" y="1889329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71"/>
          <p:cNvSpPr txBox="1"/>
          <p:nvPr/>
        </p:nvSpPr>
        <p:spPr>
          <a:xfrm>
            <a:off x="4802550" y="2699425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221" y="188932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менеджеров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72"/>
          <p:cNvSpPr txBox="1"/>
          <p:nvPr/>
        </p:nvSpPr>
        <p:spPr>
          <a:xfrm>
            <a:off x="5212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130+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72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2"/>
          <p:cNvSpPr txBox="1"/>
          <p:nvPr/>
        </p:nvSpPr>
        <p:spPr>
          <a:xfrm>
            <a:off x="3074550" y="1683400"/>
            <a:ext cx="27987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актуальными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 реальными кейсами,  востребованными в IT-индустрии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72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72"/>
          <p:cNvSpPr txBox="1"/>
          <p:nvPr/>
        </p:nvSpPr>
        <p:spPr>
          <a:xfrm>
            <a:off x="2351221" y="3528217"/>
            <a:ext cx="2959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по  программам, адаптированным под запросы ведущих работодателей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72"/>
          <p:cNvSpPr txBox="1"/>
          <p:nvPr/>
        </p:nvSpPr>
        <p:spPr>
          <a:xfrm>
            <a:off x="235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72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нашем сообществе, читают наши материалы, учатся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72"/>
          <p:cNvSpPr txBox="1"/>
          <p:nvPr/>
        </p:nvSpPr>
        <p:spPr>
          <a:xfrm>
            <a:off x="5663572" y="2968941"/>
            <a:ext cx="2798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430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72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72"/>
          <p:cNvSpPr txBox="1"/>
          <p:nvPr/>
        </p:nvSpPr>
        <p:spPr>
          <a:xfrm>
            <a:off x="422575" y="352822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с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72"/>
          <p:cNvSpPr txBox="1"/>
          <p:nvPr/>
        </p:nvSpPr>
        <p:spPr>
          <a:xfrm>
            <a:off x="484675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Напишите, пожалуйста, в чат подходящую цифру</a:t>
            </a:r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4294967295"/>
          </p:nvPr>
        </p:nvSpPr>
        <p:spPr>
          <a:xfrm>
            <a:off x="567875" y="1930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1</a:t>
            </a:r>
            <a:r>
              <a:rPr lang="ru" sz="1900" b="1"/>
              <a:t> -</a:t>
            </a:r>
            <a:r>
              <a:rPr lang="ru" sz="1900"/>
              <a:t> если уже учились у нас в компании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2</a:t>
            </a:r>
            <a:r>
              <a:rPr lang="ru" sz="1900" b="1"/>
              <a:t> -</a:t>
            </a:r>
            <a:r>
              <a:rPr lang="ru" sz="1900"/>
              <a:t> если НЕ учились, но слышали о нас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F7700"/>
                </a:solidFill>
              </a:rPr>
              <a:t>3</a:t>
            </a:r>
            <a:r>
              <a:rPr lang="ru" sz="1900" b="1"/>
              <a:t> -</a:t>
            </a:r>
            <a:r>
              <a:rPr lang="ru" sz="1900"/>
              <a:t> если впервые знакомитесь с OTUS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3239988"/>
            <a:ext cx="651601" cy="6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Построение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пайплайнов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388" name="Google Shape;388;p75"/>
          <p:cNvSpPr txBox="1">
            <a:spLocks noGrp="1"/>
          </p:cNvSpPr>
          <p:nvPr>
            <p:ph type="subTitle" idx="4294967295"/>
          </p:nvPr>
        </p:nvSpPr>
        <p:spPr>
          <a:xfrm>
            <a:off x="544450" y="840919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7700"/>
                </a:solidFill>
              </a:rPr>
              <a:t>После занятия вы сможете</a:t>
            </a:r>
            <a:endParaRPr sz="1500" b="1" dirty="0">
              <a:solidFill>
                <a:srgbClr val="FF7700"/>
              </a:solidFill>
            </a:endParaRPr>
          </a:p>
        </p:txBody>
      </p:sp>
      <p:graphicFrame>
        <p:nvGraphicFramePr>
          <p:cNvPr id="389" name="Google Shape;389;p75"/>
          <p:cNvGraphicFramePr/>
          <p:nvPr>
            <p:extLst>
              <p:ext uri="{D42A27DB-BD31-4B8C-83A1-F6EECF244321}">
                <p14:modId xmlns:p14="http://schemas.microsoft.com/office/powerpoint/2010/main" val="409644927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Знать, что такое пайплайны и для чего они нужны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Понимать, когда следует их использовать и когда нет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Построить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end-to-end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 для несложной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1" name="Google Shape;39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Что такое </a:t>
            </a:r>
            <a:r>
              <a:rPr lang="ru-RU" dirty="0" err="1"/>
              <a:t>пайплайны</a:t>
            </a:r>
            <a:r>
              <a:rPr lang="ru-RU" dirty="0"/>
              <a:t> и зачем они нужны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sp>
        <p:nvSpPr>
          <p:cNvPr id="402" name="Google Shape;402;p77"/>
          <p:cNvSpPr txBox="1">
            <a:spLocks noGrp="1"/>
          </p:cNvSpPr>
          <p:nvPr>
            <p:ph type="body" idx="1"/>
          </p:nvPr>
        </p:nvSpPr>
        <p:spPr>
          <a:xfrm>
            <a:off x="305997" y="2451369"/>
            <a:ext cx="8715153" cy="2062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5000"/>
              </a:lnSpc>
            </a:pPr>
            <a:r>
              <a:rPr lang="ru-RU" sz="1600" dirty="0"/>
              <a:t>Объединить несколько действий в один объект</a:t>
            </a:r>
          </a:p>
          <a:p>
            <a:pPr marL="285750" indent="-285750">
              <a:lnSpc>
                <a:spcPct val="115000"/>
              </a:lnSpc>
            </a:pPr>
            <a:r>
              <a:rPr lang="ru-RU" sz="1600" dirty="0"/>
              <a:t>Убрать дублирование кода</a:t>
            </a:r>
          </a:p>
          <a:p>
            <a:pPr marL="285750" indent="-285750">
              <a:lnSpc>
                <a:spcPct val="115000"/>
              </a:lnSpc>
            </a:pPr>
            <a:r>
              <a:rPr lang="ru-RU" sz="1600" dirty="0"/>
              <a:t>Работать с </a:t>
            </a:r>
            <a:r>
              <a:rPr lang="ru-RU" sz="1600" dirty="0" err="1"/>
              <a:t>пайплайном</a:t>
            </a:r>
            <a:r>
              <a:rPr lang="ru-RU" sz="1600" dirty="0"/>
              <a:t> как объектом </a:t>
            </a:r>
            <a:r>
              <a:rPr lang="en-US" sz="1600" dirty="0" err="1"/>
              <a:t>sklearn</a:t>
            </a:r>
            <a:r>
              <a:rPr lang="en-US" sz="1600" dirty="0"/>
              <a:t> </a:t>
            </a:r>
            <a:r>
              <a:rPr lang="ru-RU" sz="1600" dirty="0"/>
              <a:t>вызывая стандартные функции </a:t>
            </a:r>
            <a:br>
              <a:rPr lang="ru-RU" sz="1600" dirty="0"/>
            </a:br>
            <a:r>
              <a:rPr lang="en-US" sz="1600" dirty="0"/>
              <a:t>.fit </a:t>
            </a:r>
            <a:r>
              <a:rPr lang="ru-RU" sz="1600" dirty="0"/>
              <a:t>и </a:t>
            </a:r>
            <a:r>
              <a:rPr lang="en-US" sz="1600" dirty="0"/>
              <a:t>.predict</a:t>
            </a:r>
          </a:p>
          <a:p>
            <a:pPr marL="285750" indent="-285750">
              <a:lnSpc>
                <a:spcPct val="115000"/>
              </a:lnSpc>
            </a:pPr>
            <a:r>
              <a:rPr lang="ru-RU" sz="1600" dirty="0"/>
              <a:t>Сохранить пайплайн в виде целого объекта для дальнейшего </a:t>
            </a:r>
            <a:r>
              <a:rPr lang="ru-RU" sz="1600" dirty="0" err="1"/>
              <a:t>переиспользования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BD66A-F3F3-5647-8179-0B4849FF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67" y="1072656"/>
            <a:ext cx="5849566" cy="10439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ACD1-61D6-6B4B-9383-CFE00074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82" y="958491"/>
            <a:ext cx="4968001" cy="35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3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Когда применять </a:t>
            </a:r>
            <a:r>
              <a:rPr lang="ru-RU" dirty="0" err="1"/>
              <a:t>пайплайны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9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Применение пайплайна</a:t>
            </a:r>
            <a:endParaRPr dirty="0"/>
          </a:p>
        </p:txBody>
      </p:sp>
      <p:graphicFrame>
        <p:nvGraphicFramePr>
          <p:cNvPr id="409" name="Google Shape;409;p78"/>
          <p:cNvGraphicFramePr/>
          <p:nvPr>
            <p:extLst>
              <p:ext uri="{D42A27DB-BD31-4B8C-83A1-F6EECF244321}">
                <p14:modId xmlns:p14="http://schemas.microsoft.com/office/powerpoint/2010/main" val="3855558731"/>
              </p:ext>
            </p:extLst>
          </p:nvPr>
        </p:nvGraphicFramePr>
        <p:xfrm>
          <a:off x="598250" y="1127746"/>
          <a:ext cx="7689850" cy="1365831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385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rgbClr val="4A86E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</a:t>
                      </a:r>
                      <a:endParaRPr sz="1800" b="1" dirty="0">
                        <a:solidFill>
                          <a:srgbClr val="4A86E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2000" marR="72000" marT="72000" marB="72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rgbClr val="4A86E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</a:t>
                      </a:r>
                      <a:endParaRPr sz="1800" b="1" dirty="0">
                        <a:solidFill>
                          <a:srgbClr val="4A86E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2000" marR="72000" marT="72000" marB="72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EDA </a:t>
                      </a:r>
                      <a:r>
                        <a:rPr lang="ru-RU" dirty="0"/>
                        <a:t>завершен и модель готова для фиксации и тюнинга</a:t>
                      </a:r>
                      <a:endParaRPr dirty="0"/>
                    </a:p>
                  </a:txBody>
                  <a:tcPr marL="72000" marR="72000" marT="72000" marB="72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Roboto"/>
                        <a:buNone/>
                      </a:pPr>
                      <a:r>
                        <a:rPr lang="ru-RU" dirty="0"/>
                        <a:t>Стадия </a:t>
                      </a:r>
                      <a:r>
                        <a:rPr lang="en-US" dirty="0"/>
                        <a:t>EDA</a:t>
                      </a:r>
                      <a:endParaRPr dirty="0"/>
                    </a:p>
                  </a:txBody>
                  <a:tcPr marL="72000" marR="72000" marT="72000" marB="72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Roboto"/>
                          <a:cs typeface="Arial"/>
                          <a:sym typeface="Roboto"/>
                        </a:rPr>
                        <a:t>Модель готова для передачи в продакшн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72000" marR="72000" marT="72000" marB="72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Нет понимания итоговой структуры модели</a:t>
                      </a:r>
                      <a:endParaRPr dirty="0"/>
                    </a:p>
                  </a:txBody>
                  <a:tcPr marL="72000" marR="72000" marT="72000" marB="72000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9AF60A-D6E6-3A47-8B67-1F98EC0D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720" y="2624895"/>
            <a:ext cx="2372745" cy="2283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03734-1BD4-CC47-87EE-35D361BF4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55316" b="29324"/>
          <a:stretch/>
        </p:blipFill>
        <p:spPr>
          <a:xfrm>
            <a:off x="1258110" y="2676413"/>
            <a:ext cx="2372745" cy="2199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6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latin typeface="Roboto"/>
                <a:ea typeface="Roboto"/>
                <a:cs typeface="Roboto"/>
                <a:sym typeface="Roboto"/>
              </a:rPr>
              <a:t>DS </a:t>
            </a:r>
            <a:r>
              <a:rPr lang="ru-RU" sz="4800" dirty="0">
                <a:latin typeface="Roboto"/>
                <a:ea typeface="Roboto"/>
                <a:cs typeface="Roboto"/>
                <a:sym typeface="Roboto"/>
              </a:rPr>
              <a:t>задач</a:t>
            </a:r>
            <a:r>
              <a:rPr lang="ru-RU" sz="4800" dirty="0"/>
              <a:t>а – традиционный путь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74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5EF-9856-7F4E-9509-377BE5EE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уровня счастья</a:t>
            </a:r>
            <a:endParaRPr lang="en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1538-8668-0C4F-A9E8-D5250014F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простую задачу регрессии – предсказание численного значения по совокупности признаков</a:t>
            </a:r>
          </a:p>
          <a:p>
            <a:r>
              <a:rPr lang="ru-RU" dirty="0"/>
              <a:t>Признаки могут быть разных типов</a:t>
            </a:r>
          </a:p>
          <a:p>
            <a:r>
              <a:rPr lang="ru-RU" dirty="0"/>
              <a:t>В признаках есть пропуски и выбросы</a:t>
            </a:r>
          </a:p>
          <a:p>
            <a:r>
              <a:rPr lang="ru-RU" dirty="0"/>
              <a:t>Модель должна быть готова для переобучения на вновь поступивших данных</a:t>
            </a:r>
          </a:p>
          <a:p>
            <a:r>
              <a:rPr lang="ru-RU" dirty="0"/>
              <a:t>Модель </a:t>
            </a:r>
            <a:r>
              <a:rPr lang="ru-RU"/>
              <a:t>должна быть </a:t>
            </a:r>
            <a:r>
              <a:rPr lang="ru-RU" dirty="0"/>
              <a:t>готова к кросс-</a:t>
            </a:r>
            <a:r>
              <a:rPr lang="ru-RU" dirty="0" err="1"/>
              <a:t>валидации</a:t>
            </a:r>
            <a:endParaRPr lang="ru-RU" dirty="0"/>
          </a:p>
          <a:p>
            <a:r>
              <a:rPr lang="ru-RU" dirty="0"/>
              <a:t>Модель должна быть сохранена как единый объект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2487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Загрузим данные и посмотрим на признаки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1"/>
          </p:nvPr>
        </p:nvSpPr>
        <p:spPr>
          <a:xfrm>
            <a:off x="647700" y="1470130"/>
            <a:ext cx="6174632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'https://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raw.githubusercontent.com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/a-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milenkin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Datasetes_for_Piplines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/main/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responses.csv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’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read_csv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interesting_features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"Happiness in life"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"Height"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"Gender"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"Weight"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"Left - right handed"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"Village - town"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"Getting up"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"God"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ru-RU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"Health"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"Borrowed stuff"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"Self-criticism"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"Elections"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"Smoking"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"Alcohol"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</a:t>
            </a:r>
            <a:b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"Number of friends"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"Spending on healthy eating"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ru-RU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"Music"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"Movies"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"Friends versus money"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"Changing the past"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"Happiness in life"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90974C-8797-A14B-8069-86D4B7B68DF9}"/>
              </a:ext>
            </a:extLst>
          </p:cNvPr>
          <p:cNvSpPr/>
          <p:nvPr/>
        </p:nvSpPr>
        <p:spPr>
          <a:xfrm>
            <a:off x="706877" y="1470130"/>
            <a:ext cx="6115455" cy="8839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FBD4C-FC62-A14F-AF16-45D7DA3B6FEE}"/>
              </a:ext>
            </a:extLst>
          </p:cNvPr>
          <p:cNvSpPr txBox="1"/>
          <p:nvPr/>
        </p:nvSpPr>
        <p:spPr>
          <a:xfrm>
            <a:off x="6945549" y="1758223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Загружаем данные</a:t>
            </a:r>
            <a:endParaRPr lang="en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F21E37-DA23-6648-9E5E-E5D3724D135F}"/>
              </a:ext>
            </a:extLst>
          </p:cNvPr>
          <p:cNvSpPr/>
          <p:nvPr/>
        </p:nvSpPr>
        <p:spPr>
          <a:xfrm>
            <a:off x="706877" y="2354094"/>
            <a:ext cx="6115455" cy="17834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04AB5-448B-4649-906E-45E6F6173698}"/>
              </a:ext>
            </a:extLst>
          </p:cNvPr>
          <p:cNvSpPr txBox="1"/>
          <p:nvPr/>
        </p:nvSpPr>
        <p:spPr>
          <a:xfrm>
            <a:off x="6945549" y="2984186"/>
            <a:ext cx="207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Отбираем признаки для моделирования</a:t>
            </a:r>
            <a:endParaRPr lang="en-T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</a:t>
            </a:r>
            <a:r>
              <a:rPr lang="ru" dirty="0"/>
              <a:t>осмотрим какие признаки есть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1"/>
          </p:nvPr>
        </p:nvSpPr>
        <p:spPr>
          <a:xfrm>
            <a:off x="647700" y="1470130"/>
            <a:ext cx="7932096" cy="32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Численные признаки</a:t>
            </a:r>
            <a:endParaRPr lang="ru-RU" sz="20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numerical_features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'Age'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'Height'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'Weight’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endParaRPr lang="ru-RU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ru-RU" sz="20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Бинарные признаки</a:t>
            </a:r>
            <a:endParaRPr lang="ru-RU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to_dummies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'Gender'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'Left - right handed'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'Village - town'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'Smoking'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"Alcohol"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ru-RU" sz="20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2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Категориальные признаки</a:t>
            </a:r>
            <a:endParaRPr lang="ru-RU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categorical_features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columns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numerical_features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to_dummies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2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Преобразуем признаки для модели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1"/>
          </p:nvPr>
        </p:nvSpPr>
        <p:spPr>
          <a:xfrm>
            <a:off x="647700" y="1470130"/>
            <a:ext cx="7932096" cy="32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Нормировка для численных признаков</a:t>
            </a:r>
            <a:endParaRPr lang="ru-RU" sz="12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scaler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StandardScaler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data_train_scaled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scaler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fit_transform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numerical_features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ru-RU" sz="1200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кодирование для категориальных признаков</a:t>
            </a:r>
            <a:endParaRPr lang="ru-RU" sz="12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ohe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OneHotEncoder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sparse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handle_unknown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'ignore'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data_train_ohe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ohe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fit_transform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to_dummies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endParaRPr lang="ru-RU" sz="12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endParaRPr lang="ru-RU" sz="1200" dirty="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объединение признаков после предобработки</a:t>
            </a:r>
            <a:endParaRPr lang="ru-RU" sz="1200" dirty="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data_train_tramsformed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concat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DataFrame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data_train_scaled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columns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numerical_features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ru-RU" sz="12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DataFrame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data_train_ohe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columns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ohe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.get_feature_names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())], </a:t>
            </a:r>
            <a:endParaRPr lang="ru-RU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axis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8629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Создадим модель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4294967295"/>
          </p:nvPr>
        </p:nvSpPr>
        <p:spPr>
          <a:xfrm>
            <a:off x="605632" y="1310536"/>
            <a:ext cx="4744582" cy="2638894"/>
          </a:xfrm>
          <a:prstGeom prst="rect">
            <a:avLst/>
          </a:prstGeom>
          <a:solidFill>
            <a:srgbClr val="FCFCF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LogisticRegression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120650" indent="0">
              <a:buNone/>
            </a:pP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fit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data_train_tramsformed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ru-RU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  <a:endParaRPr lang="ru-RU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endParaRPr lang="ru-RU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preds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predict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data_train_tramsformed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20650" indent="0">
              <a:buNone/>
            </a:pPr>
            <a:endParaRPr lang="ru-RU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463675" algn="l"/>
                <a:tab pos="2130425" algn="l"/>
                <a:tab pos="2752725" algn="l"/>
                <a:tab pos="3465513" algn="l"/>
                <a:tab pos="4087813" algn="l"/>
              </a:tabLst>
            </a:pP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 recall f1-score support </a:t>
            </a:r>
            <a:endParaRPr lang="ru-RU" sz="105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728788" algn="l"/>
                <a:tab pos="2397125" algn="l"/>
                <a:tab pos="3063875" algn="l"/>
                <a:tab pos="3732213" algn="l"/>
              </a:tabLst>
            </a:pP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0.52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0.07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0.12</a:t>
            </a:r>
            <a:r>
              <a:rPr lang="ru-RU" sz="105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259 </a:t>
            </a:r>
            <a:endParaRPr lang="ru-RU" sz="105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728788" algn="l"/>
                <a:tab pos="2397125" algn="l"/>
                <a:tab pos="3063875" algn="l"/>
                <a:tab pos="3732213" algn="l"/>
              </a:tabLst>
            </a:pP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0.51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0.97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0.67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374 </a:t>
            </a:r>
            <a:endParaRPr lang="ru-RU" sz="105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728788" algn="l"/>
                <a:tab pos="2397125" algn="l"/>
                <a:tab pos="3063875" algn="l"/>
                <a:tab pos="3732213" algn="l"/>
              </a:tabLst>
            </a:pP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0.00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0.00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0.00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107 </a:t>
            </a:r>
            <a:endParaRPr lang="ru-RU" sz="105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728788" algn="l"/>
                <a:tab pos="2397125" algn="l"/>
                <a:tab pos="3063875" algn="l"/>
                <a:tab pos="3732213" algn="l"/>
              </a:tabLst>
            </a:pP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0.51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740 </a:t>
            </a:r>
            <a:endParaRPr lang="ru-RU" sz="105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728788" algn="l"/>
                <a:tab pos="2397125" algn="l"/>
                <a:tab pos="3063875" algn="l"/>
                <a:tab pos="3732213" algn="l"/>
              </a:tabLst>
            </a:pP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macro avg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0.34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0.34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0.26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740 </a:t>
            </a:r>
            <a:endParaRPr lang="ru-RU" sz="105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728788" algn="l"/>
                <a:tab pos="2397125" algn="l"/>
                <a:tab pos="3063875" algn="l"/>
                <a:tab pos="3732213" algn="l"/>
              </a:tabLst>
            </a:pP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weighted avg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0.44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0.51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0.38 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740</a:t>
            </a:r>
            <a:endParaRPr lang="en-US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2BB89-34BB-D64F-8344-F05F411B41F9}"/>
              </a:ext>
            </a:extLst>
          </p:cNvPr>
          <p:cNvSpPr txBox="1"/>
          <p:nvPr/>
        </p:nvSpPr>
        <p:spPr>
          <a:xfrm>
            <a:off x="771728" y="4156953"/>
            <a:ext cx="710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</a:t>
            </a:r>
            <a:r>
              <a:rPr lang="ru-RU" dirty="0" err="1"/>
              <a:t>валидации</a:t>
            </a:r>
            <a:r>
              <a:rPr lang="ru-RU" dirty="0"/>
              <a:t> необходимо проделать все эти шаги на тестовой выборке еще раз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3691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5EF-9856-7F4E-9509-377BE5EE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endParaRPr lang="en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1538-8668-0C4F-A9E8-D5250014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1770688"/>
          </a:xfrm>
        </p:spPr>
        <p:txBody>
          <a:bodyPr/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Дублируем код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Сложно ма</a:t>
            </a:r>
            <a:r>
              <a:rPr lang="ru-RU" dirty="0">
                <a:solidFill>
                  <a:srgbClr val="000000"/>
                </a:solidFill>
                <a:latin typeface="Menlo" panose="020B0609030804020204" pitchFamily="49" charset="0"/>
              </a:rPr>
              <a:t>с</a:t>
            </a:r>
            <a:r>
              <a:rPr lang="ru-R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штабировать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Сложно поддерживать свой код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Много времени</a:t>
            </a:r>
          </a:p>
        </p:txBody>
      </p:sp>
      <p:pic>
        <p:nvPicPr>
          <p:cNvPr id="4" name="Google Shape;767;p112">
            <a:extLst>
              <a:ext uri="{FF2B5EF4-FFF2-40B4-BE49-F238E27FC236}">
                <a16:creationId xmlns:a16="http://schemas.microsoft.com/office/drawing/2014/main" id="{90040795-B9CF-ED43-A982-2740A75255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3268" y="33073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AF6A7-A136-AA41-974C-98576328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09" y="1290281"/>
            <a:ext cx="2748776" cy="32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4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latin typeface="Roboto"/>
                <a:ea typeface="Roboto"/>
                <a:cs typeface="Roboto"/>
                <a:sym typeface="Roboto"/>
              </a:rPr>
              <a:t>DS </a:t>
            </a:r>
            <a:r>
              <a:rPr lang="ru-RU" sz="4800" dirty="0">
                <a:latin typeface="Roboto"/>
                <a:ea typeface="Roboto"/>
                <a:cs typeface="Roboto"/>
                <a:sym typeface="Roboto"/>
              </a:rPr>
              <a:t>задач</a:t>
            </a:r>
            <a:r>
              <a:rPr lang="ru-RU" sz="4800" dirty="0"/>
              <a:t>а – формируем пайплайн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0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</a:t>
            </a:r>
            <a:r>
              <a:rPr lang="ru" dirty="0"/>
              <a:t>признаков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1"/>
          </p:nvPr>
        </p:nvSpPr>
        <p:spPr>
          <a:xfrm>
            <a:off x="647700" y="1470130"/>
            <a:ext cx="7932096" cy="32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Для категориальных - применяем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а затем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StandardScaler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"imputer"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"scaler"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StandardScaler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"fs"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SelectKBest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score_func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f_classif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"all"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Для категориальных - применяем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а затем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OneHotEncoder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"imputer"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onehot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OneHotEncoder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handle_unknown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"ignore"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endParaRPr lang="ru-RU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Собираем воедино </a:t>
            </a:r>
            <a:r>
              <a:rPr lang="ru-RU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трансформеры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для числовых и категориальных признаков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ColumnTransformer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"numerical"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numerical_features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"categorical"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categorical_features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83283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Собираем пайплайн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1"/>
          </p:nvPr>
        </p:nvSpPr>
        <p:spPr>
          <a:xfrm>
            <a:off x="310475" y="1022658"/>
            <a:ext cx="7932096" cy="32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ru-RU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Создание конвейера препроцессора, который сначала преобразует данные</a:t>
            </a:r>
            <a:endParaRPr lang="ru-RU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endParaRPr lang="ru-RU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data_transformer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endParaRPr lang="ru-RU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data_transformer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)])</a:t>
            </a:r>
          </a:p>
          <a:p>
            <a:endParaRPr lang="ru-RU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classifier_pipline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ru-RU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"preprocessor"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ru-RU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"classifier"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LogisticRegression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())])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AB90A-5C38-8546-AC62-B3F0A7E6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34" y="1794121"/>
            <a:ext cx="3897915" cy="29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/>
              <a:t>Pipelines</a:t>
            </a:r>
            <a:br>
              <a:rPr lang="en-US" sz="3200" dirty="0"/>
            </a:br>
            <a:r>
              <a:rPr lang="ru-RU" sz="2400" dirty="0"/>
              <a:t>построение </a:t>
            </a:r>
            <a:r>
              <a:rPr lang="ru-RU" sz="2400" dirty="0" err="1"/>
              <a:t>пайплайнов</a:t>
            </a:r>
            <a:r>
              <a:rPr lang="ru-RU" sz="2400" dirty="0"/>
              <a:t> с использованием </a:t>
            </a:r>
            <a:r>
              <a:rPr lang="en-US" sz="2400" dirty="0" err="1"/>
              <a:t>sklearn</a:t>
            </a:r>
            <a:br>
              <a:rPr lang="en-US" sz="2400" b="0" dirty="0"/>
            </a:b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Открытый урок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2060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0583"/>
            <a:ext cx="5555762" cy="198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Руководитель отдела, главный инженер проекта </a:t>
            </a:r>
            <a:r>
              <a:rPr lang="ru-RU" sz="1150" b="1" dirty="0" err="1"/>
              <a:t>НИИгазэкономика</a:t>
            </a:r>
            <a:endParaRPr lang="ru-RU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150" b="1" dirty="0"/>
              <a:t>Опыт: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150" dirty="0"/>
              <a:t>Окончил МГУ,  </a:t>
            </a:r>
            <a:r>
              <a:rPr lang="en-US" sz="1150" dirty="0"/>
              <a:t>PhD</a:t>
            </a:r>
            <a:r>
              <a:rPr lang="ru-RU" sz="1150" dirty="0"/>
              <a:t> теоретическая физика</a:t>
            </a:r>
            <a:endParaRPr sz="115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мат. </a:t>
            </a:r>
            <a:r>
              <a:rPr lang="ru-RU" sz="1150" dirty="0"/>
              <a:t>м</a:t>
            </a:r>
            <a:r>
              <a:rPr lang="ru" sz="1150" dirty="0"/>
              <a:t>оделированием (Data Scientist) в НИИ ПАО Газпром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" sz="1150" dirty="0"/>
              <a:t>С++, Python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A103C-F3B2-9942-BE61-45E26582D7F9}"/>
              </a:ext>
            </a:extLst>
          </p:cNvPr>
          <p:cNvSpPr/>
          <p:nvPr/>
        </p:nvSpPr>
        <p:spPr>
          <a:xfrm>
            <a:off x="827107" y="2871470"/>
            <a:ext cx="1673385" cy="16467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8" name="Google Shape;278;p64">
            <a:extLst>
              <a:ext uri="{FF2B5EF4-FFF2-40B4-BE49-F238E27FC236}">
                <a16:creationId xmlns:a16="http://schemas.microsoft.com/office/drawing/2014/main" id="{DC03452F-6B2F-EA48-9B01-C3577A3005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Еще раз по шагам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4294967295"/>
          </p:nvPr>
        </p:nvSpPr>
        <p:spPr>
          <a:xfrm>
            <a:off x="122850" y="923924"/>
            <a:ext cx="7931150" cy="3888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None/>
            </a:pP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Для категориальных - применяем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а затем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StandardScaler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120650" indent="0">
              <a:buNone/>
            </a:pP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"imputer"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()),</a:t>
            </a:r>
            <a:r>
              <a:rPr lang="ru-RU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"scaler"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StandardScaler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()),</a:t>
            </a:r>
          </a:p>
          <a:p>
            <a:pPr marL="120650" indent="0">
              <a:buNone/>
            </a:pPr>
            <a:r>
              <a:rPr lang="ru-RU" sz="1000" dirty="0">
                <a:solidFill>
                  <a:srgbClr val="000000"/>
                </a:solidFill>
                <a:latin typeface="Menlo" panose="020B0609030804020204" pitchFamily="49" charset="0"/>
              </a:rPr>
              <a:t>       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"fs"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SelectKBest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score_func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f_classif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ru-RU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"all"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))])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Для категориальных - применяем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а затем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OneHotEncoder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120650" indent="0">
              <a:buNone/>
            </a:pP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"imputer"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SimpleImputer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()),</a:t>
            </a:r>
          </a:p>
          <a:p>
            <a:pPr marL="120650" indent="0">
              <a:buNone/>
            </a:pPr>
            <a:r>
              <a:rPr lang="ru-RU" sz="1000" dirty="0">
                <a:solidFill>
                  <a:srgbClr val="000000"/>
                </a:solidFill>
                <a:latin typeface="Menlo" panose="020B0609030804020204" pitchFamily="49" charset="0"/>
              </a:rPr>
              <a:t>       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onehot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OneHotEncoder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handle_unknown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"ignore"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))]</a:t>
            </a:r>
            <a:r>
              <a:rPr lang="ru-RU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20650" indent="0">
              <a:buNone/>
            </a:pP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Собираем воедино </a:t>
            </a:r>
            <a:r>
              <a:rPr lang="ru-RU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трансформеры</a:t>
            </a: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для числовых и категориальных признаков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ColumnTransformer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120650" indent="0">
              <a:buNone/>
            </a:pP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"numerical"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numerical_features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120650" indent="0">
              <a:buNone/>
              <a:tabLst>
                <a:tab pos="1062038" algn="l"/>
              </a:tabLst>
            </a:pPr>
            <a:r>
              <a:rPr lang="ru-RU" sz="10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"categorical"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categorical_features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)])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1062038" algn="l"/>
              </a:tabLst>
            </a:pP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Создание конвейера препроцессора, который сначала преобразует данные.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data_transformer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data_transformer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)])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ru-RU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Создание конвейера </a:t>
            </a:r>
            <a:r>
              <a:rPr lang="ru-RU" sz="10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пайплайна</a:t>
            </a:r>
            <a:endParaRPr lang="ru-RU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classifier_pipline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'preprocessor'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120650" indent="0">
              <a:buNone/>
              <a:tabLst>
                <a:tab pos="2662238" algn="l"/>
              </a:tabLst>
            </a:pPr>
            <a:r>
              <a:rPr lang="ru-RU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'classifier'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LogisticRegression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())])</a:t>
            </a:r>
          </a:p>
          <a:p>
            <a:pPr marL="120650" indent="0">
              <a:buNone/>
            </a:pP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8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Добавляем модели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4294967295"/>
          </p:nvPr>
        </p:nvSpPr>
        <p:spPr>
          <a:xfrm>
            <a:off x="122850" y="923924"/>
            <a:ext cx="7931150" cy="3888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clf1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LogisticRegression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multi_class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"multinomial"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random_state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clf2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RandomForestClassifier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n_estimators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random_state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clf3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GaussianNB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120650" indent="0">
              <a:buNone/>
            </a:pPr>
            <a:b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blending_classifier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VotingClassifier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estimators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log_regrassion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clf1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random_forest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clf2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gnb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clf3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)])</a:t>
            </a:r>
          </a:p>
          <a:p>
            <a:pPr marL="120650" indent="0">
              <a:buNone/>
            </a:pPr>
            <a:endParaRPr lang="en-US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classifier_pipline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Pipeline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"preprocessor"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120650" indent="0">
              <a:buNone/>
              <a:tabLst>
                <a:tab pos="660400" algn="l"/>
              </a:tabLst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"classifier"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blending_classifier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)])</a:t>
            </a:r>
          </a:p>
          <a:p>
            <a:pPr marL="120650" indent="0">
              <a:buNone/>
            </a:pPr>
            <a:endParaRPr lang="en-US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endParaRPr lang="en-US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AB141-D6BD-434E-803B-437BF9A1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6" y="1668109"/>
            <a:ext cx="4974444" cy="30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Добавим </a:t>
            </a:r>
            <a:r>
              <a:rPr lang="ru-RU" dirty="0" err="1"/>
              <a:t>стеккинг</a:t>
            </a:r>
            <a:endParaRPr dirty="0"/>
          </a:p>
        </p:txBody>
      </p:sp>
      <p:sp>
        <p:nvSpPr>
          <p:cNvPr id="422" name="Google Shape;422;p80"/>
          <p:cNvSpPr txBox="1">
            <a:spLocks noGrp="1"/>
          </p:cNvSpPr>
          <p:nvPr>
            <p:ph type="subTitle" idx="4294967295"/>
          </p:nvPr>
        </p:nvSpPr>
        <p:spPr>
          <a:xfrm>
            <a:off x="122850" y="1254665"/>
            <a:ext cx="7931150" cy="298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indent="0">
              <a:buNone/>
            </a:pP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получим список </a:t>
            </a:r>
            <a:r>
              <a:rPr lang="ru-RU" sz="105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эстиматоров</a:t>
            </a:r>
            <a:endParaRPr lang="ru-RU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estimators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"SVM"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make_pipeline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PCA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LinearSVC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())),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Random_Forest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make_pipeline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RandomForestClassifier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())),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make_pipeline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preprocessor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XGBClassifier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())),</a:t>
            </a:r>
          </a:p>
          <a:p>
            <a:pPr marL="120650" indent="0"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 marL="120650" indent="0">
              <a:buNone/>
            </a:pPr>
            <a:b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построим классификатор используя </a:t>
            </a:r>
            <a:r>
              <a:rPr lang="ru-RU" sz="105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стекинг</a:t>
            </a: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и наш список классификаторов</a:t>
            </a:r>
            <a:endParaRPr lang="ru-RU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stacking_classifier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StackingClassifier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120650" indent="0">
              <a:buNone/>
            </a:pPr>
            <a:r>
              <a:rPr lang="ru-RU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estimators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estimators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120650" indent="0">
              <a:buNone/>
            </a:pPr>
            <a:r>
              <a:rPr lang="ru-RU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final_estimator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LogisticRegression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n_jobs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=-</a:t>
            </a:r>
            <a:r>
              <a:rPr lang="en-US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120650" indent="0">
              <a:buNone/>
            </a:pPr>
            <a:r>
              <a:rPr lang="ru-RU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n_jobs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=-</a:t>
            </a:r>
            <a:r>
              <a:rPr lang="en-US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120650" indent="0">
              <a:buNone/>
            </a:pPr>
            <a:r>
              <a:rPr lang="ru-RU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pPr marL="120650" indent="0">
              <a:buNone/>
            </a:pPr>
            <a:endParaRPr lang="en-US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endParaRPr lang="en-US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7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Финальный классификатор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50303-13AE-B24B-9AA9-D6EBAB52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355"/>
            <a:ext cx="9144000" cy="32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61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800" dirty="0">
                <a:latin typeface="Roboto"/>
                <a:ea typeface="Roboto"/>
                <a:cs typeface="Roboto"/>
                <a:sym typeface="Roboto"/>
              </a:rPr>
              <a:t>Сохранение модели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19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Сохранение/загрузка сложной модели</a:t>
            </a:r>
            <a:endParaRPr dirty="0"/>
          </a:p>
        </p:txBody>
      </p:sp>
      <p:sp>
        <p:nvSpPr>
          <p:cNvPr id="4" name="Google Shape;422;p80">
            <a:extLst>
              <a:ext uri="{FF2B5EF4-FFF2-40B4-BE49-F238E27FC236}">
                <a16:creationId xmlns:a16="http://schemas.microsoft.com/office/drawing/2014/main" id="{41314840-B531-8E41-80D2-75C6FBF8BE9D}"/>
              </a:ext>
            </a:extLst>
          </p:cNvPr>
          <p:cNvSpPr txBox="1">
            <a:spLocks/>
          </p:cNvSpPr>
          <p:nvPr/>
        </p:nvSpPr>
        <p:spPr>
          <a:xfrm>
            <a:off x="168246" y="1559465"/>
            <a:ext cx="7931150" cy="298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20650" indent="0">
              <a:buNone/>
            </a:pP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Для </a:t>
            </a:r>
            <a:r>
              <a:rPr lang="ru-RU" sz="105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сериализации</a:t>
            </a: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моделей</a:t>
            </a:r>
            <a:endParaRPr lang="ru-RU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en-US" sz="105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pickle</a:t>
            </a:r>
            <a:endParaRPr lang="en-US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20650" indent="0">
              <a:buNone/>
            </a:pPr>
            <a:endParaRPr lang="ru-RU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20650" indent="0">
              <a:buNone/>
            </a:pP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Сохранение модели</a:t>
            </a:r>
            <a:endParaRPr lang="ru-RU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439738" algn="l"/>
              </a:tabLst>
            </a:pPr>
            <a:r>
              <a:rPr lang="en-US" sz="105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owesome_pipeline.pkl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05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marL="120650" indent="0">
              <a:buNone/>
              <a:tabLst>
                <a:tab pos="439738" algn="l"/>
              </a:tabLst>
            </a:pPr>
            <a:r>
              <a:rPr lang="ru-RU" sz="105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pickle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dump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stacking_classifier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20650" indent="0">
              <a:buNone/>
              <a:tabLst>
                <a:tab pos="439738" algn="l"/>
              </a:tabLst>
            </a:pPr>
            <a:endParaRPr lang="ru-RU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439738" algn="l"/>
              </a:tabLst>
            </a:pPr>
            <a:r>
              <a:rPr lang="ru-RU" sz="105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Загрузка модели</a:t>
            </a:r>
            <a:endParaRPr lang="en-US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20650" indent="0">
              <a:buNone/>
              <a:tabLst>
                <a:tab pos="439738" algn="l"/>
              </a:tabLst>
            </a:pPr>
            <a:r>
              <a:rPr lang="en-US" sz="105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owesome_pipeline.pkl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rb</a:t>
            </a:r>
            <a:r>
              <a:rPr lang="en-US" sz="105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05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marL="120650" indent="0">
              <a:buNone/>
              <a:tabLst>
                <a:tab pos="439738" algn="l"/>
              </a:tabLst>
            </a:pPr>
            <a:r>
              <a:rPr lang="ru-RU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pipeline_from_saved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pickle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load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20650" indent="0">
              <a:buNone/>
            </a:pPr>
            <a:endParaRPr lang="en-US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5CB0-2534-8940-B1A5-C0730FE3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34" y="1742464"/>
            <a:ext cx="3135752" cy="20905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AF94CB-3989-544C-8182-150B06E18D5B}"/>
              </a:ext>
            </a:extLst>
          </p:cNvPr>
          <p:cNvSpPr/>
          <p:nvPr/>
        </p:nvSpPr>
        <p:spPr>
          <a:xfrm>
            <a:off x="4909226" y="1559465"/>
            <a:ext cx="778212" cy="528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74523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57" name="Google Shape;45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5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Ключевые тезисы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6" name="Google Shape;466;p86"/>
          <p:cNvGraphicFramePr/>
          <p:nvPr>
            <p:extLst>
              <p:ext uri="{D42A27DB-BD31-4B8C-83A1-F6EECF244321}">
                <p14:modId xmlns:p14="http://schemas.microsoft.com/office/powerpoint/2010/main" val="3132373396"/>
              </p:ext>
            </p:extLst>
          </p:nvPr>
        </p:nvGraphicFramePr>
        <p:xfrm>
          <a:off x="952500" y="1544194"/>
          <a:ext cx="7239000" cy="1275750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 помогает строить сложные модели быстрее и единообразным образом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 следует применять на стадии перехода от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finetuning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 помогает стабилизировать модель и подготовить ее к переходу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2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503" name="Google Shape;50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2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92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4" name="Google Shape;284;p65"/>
          <p:cNvSpPr/>
          <p:nvPr/>
        </p:nvSpPr>
        <p:spPr>
          <a:xfrm>
            <a:off x="680150" y="15211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5"/>
          <p:cNvSpPr/>
          <p:nvPr/>
        </p:nvSpPr>
        <p:spPr>
          <a:xfrm>
            <a:off x="680150" y="210814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65"/>
          <p:cNvSpPr/>
          <p:nvPr/>
        </p:nvSpPr>
        <p:spPr>
          <a:xfrm>
            <a:off x="4628850" y="2108144"/>
            <a:ext cx="40641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О курсе, программа обучения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80150" y="2737038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-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ru-RU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пайплайны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5"/>
          <p:cNvSpPr/>
          <p:nvPr/>
        </p:nvSpPr>
        <p:spPr>
          <a:xfrm>
            <a:off x="680150" y="33491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Построение пайплайна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65"/>
          <p:cNvSpPr/>
          <p:nvPr/>
        </p:nvSpPr>
        <p:spPr>
          <a:xfrm>
            <a:off x="4628850" y="2737038"/>
            <a:ext cx="40641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Бонус: карьерная информация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65"/>
          <p:cNvSpPr/>
          <p:nvPr/>
        </p:nvSpPr>
        <p:spPr>
          <a:xfrm>
            <a:off x="4628850" y="1521225"/>
            <a:ext cx="40641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Команда курса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65"/>
          <p:cNvSpPr/>
          <p:nvPr/>
        </p:nvSpPr>
        <p:spPr>
          <a:xfrm>
            <a:off x="4628850" y="3349125"/>
            <a:ext cx="40398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Рефлексия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Знакомство с командой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программой курса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/>
          <p:nvPr/>
        </p:nvSpPr>
        <p:spPr>
          <a:xfrm>
            <a:off x="1052550" y="1264075"/>
            <a:ext cx="3426900" cy="77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4"/>
          <p:cNvSpPr/>
          <p:nvPr/>
        </p:nvSpPr>
        <p:spPr>
          <a:xfrm>
            <a:off x="1052550" y="2237575"/>
            <a:ext cx="3426900" cy="99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4"/>
          <p:cNvSpPr/>
          <p:nvPr/>
        </p:nvSpPr>
        <p:spPr>
          <a:xfrm>
            <a:off x="1052550" y="3425275"/>
            <a:ext cx="3426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4"/>
          <p:cNvSpPr/>
          <p:nvPr/>
        </p:nvSpPr>
        <p:spPr>
          <a:xfrm>
            <a:off x="4673550" y="1264075"/>
            <a:ext cx="3417900" cy="113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4"/>
          <p:cNvSpPr/>
          <p:nvPr/>
        </p:nvSpPr>
        <p:spPr>
          <a:xfrm>
            <a:off x="4673550" y="2579575"/>
            <a:ext cx="3417900" cy="84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94"/>
          <p:cNvSpPr/>
          <p:nvPr/>
        </p:nvSpPr>
        <p:spPr>
          <a:xfrm>
            <a:off x="4673550" y="3607675"/>
            <a:ext cx="3417900" cy="9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4"/>
          <p:cNvSpPr txBox="1"/>
          <p:nvPr/>
        </p:nvSpPr>
        <p:spPr>
          <a:xfrm>
            <a:off x="1763275" y="13261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выстроено в формате вебинаров (онлайн). Онлайн-вебинары проводятся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или в выходные дни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4404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4"/>
          <p:cNvSpPr txBox="1"/>
          <p:nvPr/>
        </p:nvSpPr>
        <p:spPr>
          <a:xfrm>
            <a:off x="1763275" y="230552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материалы, предоставляемые преподавателями, сохраняются в личном кабинете и остаются доступны даже после окончания обучения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6322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4"/>
          <p:cNvSpPr txBox="1"/>
          <p:nvPr/>
        </p:nvSpPr>
        <p:spPr>
          <a:xfrm>
            <a:off x="1763275" y="3495075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Домашние задания позволят Вам применить на практике полученные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 время вебинаров знания.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дает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4"/>
          <p:cNvSpPr txBox="1"/>
          <p:nvPr/>
        </p:nvSpPr>
        <p:spPr>
          <a:xfrm>
            <a:off x="5378475" y="132612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процессе обучения Вы можете задавать преподавателю вопросы по материалам лекций и домашних заданий, уточнять моменты, которые были непонятны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743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4"/>
          <p:cNvSpPr txBox="1"/>
          <p:nvPr/>
        </p:nvSpPr>
        <p:spPr>
          <a:xfrm>
            <a:off x="5378475" y="26478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7600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4"/>
          <p:cNvSpPr txBox="1"/>
          <p:nvPr/>
        </p:nvSpPr>
        <p:spPr>
          <a:xfrm>
            <a:off x="5378475" y="366482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 в зависимости от актуальных запросов в сфере IТ-технологий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4"/>
          <p:cNvSpPr txBox="1"/>
          <p:nvPr/>
        </p:nvSpPr>
        <p:spPr>
          <a:xfrm>
            <a:off x="500550" y="336745"/>
            <a:ext cx="8307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 dirty="0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3C74E-1BC2-E64C-A56B-895EA5C1C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1"/>
          <a:stretch/>
        </p:blipFill>
        <p:spPr>
          <a:xfrm>
            <a:off x="94310" y="84220"/>
            <a:ext cx="8950069" cy="495701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6"/>
          <p:cNvSpPr txBox="1">
            <a:spLocks noGrp="1"/>
          </p:cNvSpPr>
          <p:nvPr>
            <p:ph type="title"/>
          </p:nvPr>
        </p:nvSpPr>
        <p:spPr>
          <a:xfrm>
            <a:off x="931625" y="-440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Карьерная информация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6" name="Google Shape;5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225" y="2217650"/>
            <a:ext cx="2628475" cy="26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7"/>
          <p:cNvSpPr txBox="1">
            <a:spLocks noGrp="1"/>
          </p:cNvSpPr>
          <p:nvPr>
            <p:ph type="title"/>
          </p:nvPr>
        </p:nvSpPr>
        <p:spPr>
          <a:xfrm>
            <a:off x="500550" y="330730"/>
            <a:ext cx="85206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позиции Data Scientist</a:t>
            </a:r>
            <a:r>
              <a:rPr lang="ru" sz="5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552" name="Google Shape;552;p97"/>
          <p:cNvSpPr txBox="1">
            <a:spLocks noGrp="1"/>
          </p:cNvSpPr>
          <p:nvPr>
            <p:ph type="body" idx="4294967295"/>
          </p:nvPr>
        </p:nvSpPr>
        <p:spPr>
          <a:xfrm>
            <a:off x="5255100" y="1632075"/>
            <a:ext cx="20493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100" b="1">
                <a:solidFill>
                  <a:srgbClr val="FF9900"/>
                </a:solidFill>
              </a:rPr>
              <a:t>289</a:t>
            </a:r>
            <a:endParaRPr sz="6100" b="1">
              <a:solidFill>
                <a:srgbClr val="FF9900"/>
              </a:solidFill>
            </a:endParaRPr>
          </a:p>
        </p:txBody>
      </p:sp>
      <p:sp>
        <p:nvSpPr>
          <p:cNvPr id="553" name="Google Shape;553;p97"/>
          <p:cNvSpPr txBox="1">
            <a:spLocks noGrp="1"/>
          </p:cNvSpPr>
          <p:nvPr>
            <p:ph type="body" idx="4294967295"/>
          </p:nvPr>
        </p:nvSpPr>
        <p:spPr>
          <a:xfrm>
            <a:off x="5156900" y="2638800"/>
            <a:ext cx="30420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Data Scientist для соискателей уровня Junior+ </a:t>
            </a:r>
            <a:r>
              <a:rPr lang="ru" sz="1500">
                <a:solidFill>
                  <a:srgbClr val="000000"/>
                </a:solidFill>
              </a:rPr>
              <a:t>в России.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4" name="Google Shape;554;p97"/>
          <p:cNvSpPr txBox="1">
            <a:spLocks noGrp="1"/>
          </p:cNvSpPr>
          <p:nvPr>
            <p:ph type="body" idx="4294967295"/>
          </p:nvPr>
        </p:nvSpPr>
        <p:spPr>
          <a:xfrm>
            <a:off x="565625" y="1632075"/>
            <a:ext cx="2679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100" b="1">
                <a:solidFill>
                  <a:srgbClr val="FF9900"/>
                </a:solidFill>
              </a:rPr>
              <a:t>156</a:t>
            </a:r>
            <a:endParaRPr sz="6100" b="1">
              <a:solidFill>
                <a:srgbClr val="FF9900"/>
              </a:solidFill>
            </a:endParaRPr>
          </a:p>
        </p:txBody>
      </p:sp>
      <p:sp>
        <p:nvSpPr>
          <p:cNvPr id="555" name="Google Shape;555;p97"/>
          <p:cNvSpPr txBox="1">
            <a:spLocks noGrp="1"/>
          </p:cNvSpPr>
          <p:nvPr>
            <p:ph type="body" idx="4294967295"/>
          </p:nvPr>
        </p:nvSpPr>
        <p:spPr>
          <a:xfrm>
            <a:off x="727400" y="2638800"/>
            <a:ext cx="35859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</a:rPr>
              <a:t>Вакансий Data Scientist для соискателей уровня Junior+ в Москве.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6" name="Google Shape;556;p97"/>
          <p:cNvSpPr txBox="1">
            <a:spLocks noGrp="1"/>
          </p:cNvSpPr>
          <p:nvPr>
            <p:ph type="body" idx="4294967295"/>
          </p:nvPr>
        </p:nvSpPr>
        <p:spPr>
          <a:xfrm>
            <a:off x="1137050" y="4397625"/>
            <a:ext cx="68910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888888"/>
                </a:solidFill>
              </a:rPr>
              <a:t>*вакансии для аудитории с опытом работы от года до трех лет.</a:t>
            </a:r>
            <a:endParaRPr sz="1100" dirty="0">
              <a:solidFill>
                <a:srgbClr val="888888"/>
              </a:solidFill>
            </a:endParaRPr>
          </a:p>
        </p:txBody>
      </p:sp>
      <p:pic>
        <p:nvPicPr>
          <p:cNvPr id="557" name="Google Shape;55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675" y="212325"/>
            <a:ext cx="2203875" cy="22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710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Аналитика зарплатных предложений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999999"/>
                </a:solidFill>
              </a:rPr>
              <a:t>(Junior - Senior)</a:t>
            </a:r>
            <a:endParaRPr sz="1900">
              <a:solidFill>
                <a:srgbClr val="999999"/>
              </a:solidFill>
            </a:endParaRPr>
          </a:p>
        </p:txBody>
      </p:sp>
      <p:sp>
        <p:nvSpPr>
          <p:cNvPr id="563" name="Google Shape;563;p98"/>
          <p:cNvSpPr txBox="1">
            <a:spLocks noGrp="1"/>
          </p:cNvSpPr>
          <p:nvPr>
            <p:ph type="body" idx="4294967295"/>
          </p:nvPr>
        </p:nvSpPr>
        <p:spPr>
          <a:xfrm>
            <a:off x="569950" y="1689575"/>
            <a:ext cx="1792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rgbClr val="FF9900"/>
                </a:solidFill>
              </a:rPr>
              <a:t>Медиана</a:t>
            </a:r>
            <a:endParaRPr sz="2800" b="1">
              <a:solidFill>
                <a:srgbClr val="FF9900"/>
              </a:solidFill>
            </a:endParaRPr>
          </a:p>
        </p:txBody>
      </p:sp>
      <p:sp>
        <p:nvSpPr>
          <p:cNvPr id="564" name="Google Shape;564;p98"/>
          <p:cNvSpPr txBox="1">
            <a:spLocks noGrp="1"/>
          </p:cNvSpPr>
          <p:nvPr>
            <p:ph type="body" idx="4294967295"/>
          </p:nvPr>
        </p:nvSpPr>
        <p:spPr>
          <a:xfrm>
            <a:off x="569950" y="2423219"/>
            <a:ext cx="1176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" sz="1900" b="1" dirty="0">
                <a:solidFill>
                  <a:srgbClr val="000000"/>
                </a:solidFill>
              </a:rPr>
              <a:t>185 000 </a:t>
            </a:r>
            <a:r>
              <a:rPr lang="en-TR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₽</a:t>
            </a:r>
          </a:p>
        </p:txBody>
      </p:sp>
      <p:pic>
        <p:nvPicPr>
          <p:cNvPr id="566" name="Google Shape;56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849" y="2987050"/>
            <a:ext cx="1706750" cy="15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9"/>
          <p:cNvSpPr txBox="1">
            <a:spLocks noGrp="1"/>
          </p:cNvSpPr>
          <p:nvPr>
            <p:ph type="title"/>
          </p:nvPr>
        </p:nvSpPr>
        <p:spPr>
          <a:xfrm>
            <a:off x="500550" y="330731"/>
            <a:ext cx="6807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Требования работодателей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 соискателям </a:t>
            </a:r>
            <a:endParaRPr/>
          </a:p>
        </p:txBody>
      </p:sp>
      <p:sp>
        <p:nvSpPr>
          <p:cNvPr id="573" name="Google Shape;573;p99"/>
          <p:cNvSpPr txBox="1">
            <a:spLocks noGrp="1"/>
          </p:cNvSpPr>
          <p:nvPr>
            <p:ph type="body" idx="4294967295"/>
          </p:nvPr>
        </p:nvSpPr>
        <p:spPr>
          <a:xfrm>
            <a:off x="556600" y="1987631"/>
            <a:ext cx="68910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696188" lvl="0" indent="-37868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700"/>
              <a:buFont typeface="Roboto"/>
              <a:buChar char="•"/>
            </a:pPr>
            <a:r>
              <a:rPr lang="ru" dirty="0"/>
              <a:t>Отличное знание классических алгоритмов Machine Learning, хороший кругозор в этой области;</a:t>
            </a:r>
            <a:endParaRPr dirty="0"/>
          </a:p>
          <a:p>
            <a:pPr marL="696188" lvl="0" indent="-37868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700"/>
              <a:buFont typeface="Roboto"/>
              <a:buChar char="•"/>
            </a:pPr>
            <a:r>
              <a:rPr lang="ru" dirty="0"/>
              <a:t>Умение разбираться в математике, стоящей за алгоритмами машинного обучения;</a:t>
            </a:r>
            <a:endParaRPr dirty="0"/>
          </a:p>
          <a:p>
            <a:pPr marL="696188" lvl="0" indent="-37868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700"/>
              <a:buFont typeface="Roboto"/>
              <a:buChar char="•"/>
            </a:pPr>
            <a:r>
              <a:rPr lang="ru" dirty="0"/>
              <a:t>Опыт работы с базами данных, SQL;</a:t>
            </a:r>
            <a:endParaRPr dirty="0"/>
          </a:p>
          <a:p>
            <a:pPr marL="696188" lvl="0" indent="-37868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700"/>
              <a:buFont typeface="Roboto"/>
              <a:buChar char="•"/>
            </a:pPr>
            <a:r>
              <a:rPr lang="ru" dirty="0"/>
              <a:t>Знание математической статистики (умение проверять статистические гипотезы);</a:t>
            </a:r>
            <a:endParaRPr dirty="0"/>
          </a:p>
          <a:p>
            <a:pPr marL="696189" lvl="0" indent="-378689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700"/>
              <a:buFont typeface="Roboto"/>
              <a:buChar char="•"/>
            </a:pPr>
            <a:r>
              <a:rPr lang="ru" dirty="0"/>
              <a:t>Есть опыт вывода ml-решений в продакшн.</a:t>
            </a:r>
            <a:endParaRPr sz="575" dirty="0"/>
          </a:p>
        </p:txBody>
      </p:sp>
      <p:sp>
        <p:nvSpPr>
          <p:cNvPr id="574" name="Google Shape;574;p99"/>
          <p:cNvSpPr txBox="1"/>
          <p:nvPr/>
        </p:nvSpPr>
        <p:spPr>
          <a:xfrm>
            <a:off x="936525" y="1558781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Навыки: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75" name="Google Shape;57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875" y="1650619"/>
            <a:ext cx="185775" cy="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0"/>
          <p:cNvSpPr txBox="1">
            <a:spLocks noGrp="1"/>
          </p:cNvSpPr>
          <p:nvPr>
            <p:ph type="title"/>
          </p:nvPr>
        </p:nvSpPr>
        <p:spPr>
          <a:xfrm>
            <a:off x="500550" y="330731"/>
            <a:ext cx="8333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Вакансии из telegram каналов</a:t>
            </a:r>
            <a:endParaRPr sz="3300"/>
          </a:p>
        </p:txBody>
      </p:sp>
      <p:pic>
        <p:nvPicPr>
          <p:cNvPr id="581" name="Google Shape;5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50" y="1411081"/>
            <a:ext cx="3713588" cy="9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50" y="1020175"/>
            <a:ext cx="4422999" cy="3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1"/>
          <p:cNvSpPr txBox="1">
            <a:spLocks noGrp="1"/>
          </p:cNvSpPr>
          <p:nvPr>
            <p:ph type="title"/>
          </p:nvPr>
        </p:nvSpPr>
        <p:spPr>
          <a:xfrm>
            <a:off x="500550" y="330727"/>
            <a:ext cx="68079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Вакансии из telegram каналов</a:t>
            </a:r>
            <a:endParaRPr/>
          </a:p>
        </p:txBody>
      </p:sp>
      <p:pic>
        <p:nvPicPr>
          <p:cNvPr id="588" name="Google Shape;58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650" y="1132575"/>
            <a:ext cx="7337549" cy="33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>
            <a:spLocks noGrp="1"/>
          </p:cNvSpPr>
          <p:nvPr>
            <p:ph type="body" idx="4294967295"/>
          </p:nvPr>
        </p:nvSpPr>
        <p:spPr>
          <a:xfrm>
            <a:off x="560550" y="16659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Как вас зовут? Откуда вы? 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97" name="Google Shape;297;p6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298" name="Google Shape;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tx1"/>
                </a:solidFill>
              </a:rPr>
              <a:t>Подведем итоги</a:t>
            </a:r>
          </a:p>
        </p:txBody>
      </p:sp>
      <p:graphicFrame>
        <p:nvGraphicFramePr>
          <p:cNvPr id="615" name="Google Shape;615;p105"/>
          <p:cNvGraphicFramePr/>
          <p:nvPr>
            <p:extLst>
              <p:ext uri="{D42A27DB-BD31-4B8C-83A1-F6EECF244321}">
                <p14:modId xmlns:p14="http://schemas.microsoft.com/office/powerpoint/2010/main" val="759426546"/>
              </p:ext>
            </p:extLst>
          </p:nvPr>
        </p:nvGraphicFramePr>
        <p:xfrm>
          <a:off x="952500" y="1544194"/>
          <a:ext cx="7239000" cy="1746520"/>
        </p:xfrm>
        <a:graphic>
          <a:graphicData uri="http://schemas.openxmlformats.org/drawingml/2006/table">
            <a:tbl>
              <a:tblPr>
                <a:noFill/>
                <a:tableStyleId>{9F59E00E-254B-42B5-9FED-D0DB1D54CBD8}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Поняли, что такое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для чего они применяются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Поняли, когда следует применять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пайплайны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когда нет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Построили пайплайн для несложной задачи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Провели подбор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гиперпараметров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всего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пайплайна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Сохранили пайплайн как целый объект для его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переиспользования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курсе</a:t>
            </a:r>
            <a:endParaRPr/>
          </a:p>
        </p:txBody>
      </p:sp>
      <p:pic>
        <p:nvPicPr>
          <p:cNvPr id="629" name="Google Shape;62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950" y="3239794"/>
            <a:ext cx="608438" cy="6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950" y="2303321"/>
            <a:ext cx="608438" cy="6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7"/>
          <p:cNvSpPr txBox="1"/>
          <p:nvPr/>
        </p:nvSpPr>
        <p:spPr>
          <a:xfrm>
            <a:off x="500550" y="950100"/>
            <a:ext cx="553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i="1" dirty="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Machine Learning. Advanced</a:t>
            </a:r>
            <a:endParaRPr sz="2400" b="1" i="1" dirty="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107"/>
          <p:cNvSpPr txBox="1"/>
          <p:nvPr/>
        </p:nvSpPr>
        <p:spPr>
          <a:xfrm>
            <a:off x="1724675" y="2330456"/>
            <a:ext cx="41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старт обучения: </a:t>
            </a:r>
            <a:r>
              <a:rPr lang="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27.10.2023 </a:t>
            </a:r>
            <a:endParaRPr sz="2400" i="1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107"/>
          <p:cNvSpPr txBox="1"/>
          <p:nvPr/>
        </p:nvSpPr>
        <p:spPr>
          <a:xfrm>
            <a:off x="1820597" y="3364944"/>
            <a:ext cx="6747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Следующий открытый урок: </a:t>
            </a: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Максим Бекетов Байесовское </a:t>
            </a:r>
            <a:r>
              <a:rPr lang="en-US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A/B </a:t>
            </a:r>
            <a:r>
              <a:rPr lang="ru-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 </a:t>
            </a:r>
            <a:r>
              <a:rPr lang="ru" sz="18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19.10.2023</a:t>
            </a:r>
            <a:r>
              <a:rPr lang="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125" y="0"/>
            <a:ext cx="1064725" cy="10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5BF926-0F10-EB42-B7FF-52B8420B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25" y="1435043"/>
            <a:ext cx="1357113" cy="13571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>
            <a:spLocks noGrp="1"/>
          </p:cNvSpPr>
          <p:nvPr>
            <p:ph type="title"/>
          </p:nvPr>
        </p:nvSpPr>
        <p:spPr>
          <a:xfrm>
            <a:off x="956225" y="777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 u="sng">
                <a:solidFill>
                  <a:schemeClr val="accent6"/>
                </a:solidFill>
              </a:rPr>
              <a:t>Важно! Пройти опрос могут только залогиненные пользователи платформы OTUS</a:t>
            </a:r>
            <a:r>
              <a:rPr lang="ru" sz="1800" i="1" u="sng">
                <a:solidFill>
                  <a:srgbClr val="E06666"/>
                </a:solidFill>
              </a:rPr>
              <a:t> 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643" name="Google Shape;6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75" y="2131625"/>
            <a:ext cx="2392300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sp>
        <p:nvSpPr>
          <p:cNvPr id="305" name="Google Shape;305;p67"/>
          <p:cNvSpPr/>
          <p:nvPr/>
        </p:nvSpPr>
        <p:spPr>
          <a:xfrm>
            <a:off x="5730575" y="-8062"/>
            <a:ext cx="3413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7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6350663" y="1403888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593" y="23692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7"/>
          <p:cNvSpPr txBox="1"/>
          <p:nvPr/>
        </p:nvSpPr>
        <p:spPr>
          <a:xfrm>
            <a:off x="6829363" y="23559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28418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7"/>
          <p:cNvSpPr txBox="1"/>
          <p:nvPr/>
        </p:nvSpPr>
        <p:spPr>
          <a:xfrm>
            <a:off x="6829363" y="28369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33219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7"/>
          <p:cNvSpPr txBox="1"/>
          <p:nvPr/>
        </p:nvSpPr>
        <p:spPr>
          <a:xfrm>
            <a:off x="6829363" y="32324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 компании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1170350" y="1933625"/>
            <a:ext cx="4718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ОТУС специализируется на обучении в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Наша фишка — продвинутые программы для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 опытом и быстрый запуск курсов по новым набирающим популярность технологиям.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9"/>
          <p:cNvSpPr txBox="1"/>
          <p:nvPr/>
        </p:nvSpPr>
        <p:spPr>
          <a:xfrm>
            <a:off x="1170350" y="15622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Сфера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9"/>
          <p:cNvSpPr txBox="1"/>
          <p:nvPr/>
        </p:nvSpPr>
        <p:spPr>
          <a:xfrm>
            <a:off x="1170350" y="3423925"/>
            <a:ext cx="5862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Наши партнеры современные технологичные компании.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А обучение и открытые материалы привлекают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разных грейдов: junior, middle, senior, lead.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9"/>
          <p:cNvSpPr txBox="1"/>
          <p:nvPr/>
        </p:nvSpPr>
        <p:spPr>
          <a:xfrm>
            <a:off x="1170350" y="3052524"/>
            <a:ext cx="18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Клиенты</a:t>
            </a:r>
            <a:endParaRPr sz="1700" b="1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994" y="167792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4" y="3144375"/>
            <a:ext cx="394400" cy="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5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Образование в ОТУС</a:t>
            </a:r>
            <a:endParaRPr/>
          </a:p>
        </p:txBody>
      </p:sp>
      <p:sp>
        <p:nvSpPr>
          <p:cNvPr id="342" name="Google Shape;342;p70"/>
          <p:cNvSpPr txBox="1">
            <a:spLocks noGrp="1"/>
          </p:cNvSpPr>
          <p:nvPr>
            <p:ph type="body" idx="4294967295"/>
          </p:nvPr>
        </p:nvSpPr>
        <p:spPr>
          <a:xfrm>
            <a:off x="1483350" y="2056253"/>
            <a:ext cx="49998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OTUS имеет образовательную лицензию, поэтому наши курсы являются программами повышения квалификации и профессиональной переподготовки.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43" name="Google Shape;343;p70"/>
          <p:cNvSpPr txBox="1">
            <a:spLocks noGrp="1"/>
          </p:cNvSpPr>
          <p:nvPr>
            <p:ph type="body" idx="4294967295"/>
          </p:nvPr>
        </p:nvSpPr>
        <p:spPr>
          <a:xfrm>
            <a:off x="1483350" y="1579994"/>
            <a:ext cx="267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solidFill>
                  <a:srgbClr val="FF7700"/>
                </a:solidFill>
              </a:rPr>
              <a:t>Программы курсов</a:t>
            </a:r>
            <a:endParaRPr sz="2000" b="1">
              <a:solidFill>
                <a:srgbClr val="FF7700"/>
              </a:solidFill>
            </a:endParaRPr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75" y="1564400"/>
            <a:ext cx="396000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2173</Words>
  <Application>Microsoft Macintosh PowerPoint</Application>
  <PresentationFormat>On-screen Show (16:9)</PresentationFormat>
  <Paragraphs>345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Menlo</vt:lpstr>
      <vt:lpstr>Helvetica Neue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Machine Learning Advanced Pipelines </vt:lpstr>
      <vt:lpstr>PowerPoint Presentation</vt:lpstr>
      <vt:lpstr>Pipelines построение пайплайнов с использованием sklearn  </vt:lpstr>
      <vt:lpstr>Маршрут вебинара</vt:lpstr>
      <vt:lpstr>Расскажите о себе</vt:lpstr>
      <vt:lpstr>Правила вебинара</vt:lpstr>
      <vt:lpstr>Об ОТУС</vt:lpstr>
      <vt:lpstr>PowerPoint Presentation</vt:lpstr>
      <vt:lpstr>Образование в ОТУС</vt:lpstr>
      <vt:lpstr>PowerPoint Presentation</vt:lpstr>
      <vt:lpstr>PowerPoint Presentation</vt:lpstr>
      <vt:lpstr>Напишите, пожалуйста, в чат подходящую цифру</vt:lpstr>
      <vt:lpstr>Построение пайплайнов</vt:lpstr>
      <vt:lpstr>Цели вебинара</vt:lpstr>
      <vt:lpstr>Что такое пайплайны и зачем они нужны</vt:lpstr>
      <vt:lpstr>Pipeline</vt:lpstr>
      <vt:lpstr>Pipeline</vt:lpstr>
      <vt:lpstr>Когда применять пайплайны</vt:lpstr>
      <vt:lpstr>Применение пайплайна</vt:lpstr>
      <vt:lpstr>DS задача – традиционный путь</vt:lpstr>
      <vt:lpstr>Предсказание уровня счастья</vt:lpstr>
      <vt:lpstr>Загрузим данные и посмотрим на признаки</vt:lpstr>
      <vt:lpstr>Посмотрим какие признаки есть</vt:lpstr>
      <vt:lpstr>Преобразуем признаки для модели</vt:lpstr>
      <vt:lpstr>Создадим модель</vt:lpstr>
      <vt:lpstr>Недостатки </vt:lpstr>
      <vt:lpstr>DS задача – формируем пайплайн</vt:lpstr>
      <vt:lpstr>Предобработка признаков</vt:lpstr>
      <vt:lpstr>Собираем пайплайн</vt:lpstr>
      <vt:lpstr>Еще раз по шагам</vt:lpstr>
      <vt:lpstr>Добавляем модели</vt:lpstr>
      <vt:lpstr>Добавим стеккинг</vt:lpstr>
      <vt:lpstr>Финальный классификатор</vt:lpstr>
      <vt:lpstr>Сохранение модели</vt:lpstr>
      <vt:lpstr>Сохранение/загрузка сложной модели</vt:lpstr>
      <vt:lpstr>Практика</vt:lpstr>
      <vt:lpstr>Вопросы?</vt:lpstr>
      <vt:lpstr>Ключевые тезисы  </vt:lpstr>
      <vt:lpstr>Вопросы?</vt:lpstr>
      <vt:lpstr>Знакомство с командой и программой курса</vt:lpstr>
      <vt:lpstr>PowerPoint Presentation</vt:lpstr>
      <vt:lpstr>PowerPoint Presentation</vt:lpstr>
      <vt:lpstr>Карьерная информация</vt:lpstr>
      <vt:lpstr>Анализ позиции Data Scientistt</vt:lpstr>
      <vt:lpstr>Аналитика зарплатных предложений (Junior - Senior)</vt:lpstr>
      <vt:lpstr>Требования работодателей к соискателям </vt:lpstr>
      <vt:lpstr>Вакансии из telegram каналов</vt:lpstr>
      <vt:lpstr>Вакансии из telegram каналов</vt:lpstr>
      <vt:lpstr>Рефлексия</vt:lpstr>
      <vt:lpstr>Подведем итоги</vt:lpstr>
      <vt:lpstr>О курсе</vt:lpstr>
      <vt:lpstr>Заполните, пожалуйста, опрос о занятии Важно! Пройти опрос могут только залогиненные пользователи платформы OTUS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для преподавателя (маршрут демо-занятия)</dc:title>
  <cp:lastModifiedBy>Стурейко Игорь Олегович</cp:lastModifiedBy>
  <cp:revision>24</cp:revision>
  <dcterms:modified xsi:type="dcterms:W3CDTF">2023-10-10T09:00:51Z</dcterms:modified>
</cp:coreProperties>
</file>